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84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2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31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95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3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2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7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9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2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42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B2EAE-85CE-8645-B517-C6D5FDFFE846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36ED2-7CA3-D344-A743-5CDDAA92C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0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rack_Obama_presidential_campaign,_2008" TargetMode="External"/><Relationship Id="rId2" Type="http://schemas.openxmlformats.org/officeDocument/2006/relationships/hyperlink" Target="http://www.motherjones.com/mojo/2012/02/historic-price-cost-presidential-election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Grassroots_fundraisi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Political Advertising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Content Area 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5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Candidates </a:t>
            </a:r>
            <a:r>
              <a:rPr lang="en-US" dirty="0"/>
              <a:t>generally receive negative coverage although Democrats do tend to receive more positive coverage than Republicans.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International news coverage is limited in context and is often only about stories that are relevant to US economic, political, and military interests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  <a:r>
              <a:rPr lang="en-US" dirty="0" smtClean="0"/>
              <a:t>Mitt </a:t>
            </a:r>
            <a:r>
              <a:rPr lang="en-US" dirty="0"/>
              <a:t>Romney has received overwhelmingly negative coverage during the 2012 primary campaign.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51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Negative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Negative </a:t>
            </a:r>
            <a:r>
              <a:rPr lang="en-US" dirty="0"/>
              <a:t>political advertising can have a backlash effect, causing voters to negatively evaluate the sponsoring candidate.</a:t>
            </a:r>
          </a:p>
          <a:p>
            <a:pPr marL="0" indent="0">
              <a:buNone/>
            </a:pPr>
            <a:r>
              <a:rPr lang="en-US" dirty="0" smtClean="0"/>
              <a:t>Use </a:t>
            </a:r>
            <a:r>
              <a:rPr lang="en-US" dirty="0"/>
              <a:t>of negative political advertising has increased over time.</a:t>
            </a:r>
          </a:p>
          <a:p>
            <a:pPr marL="0" indent="0">
              <a:buNone/>
            </a:pPr>
            <a:r>
              <a:rPr lang="en-US" dirty="0" smtClean="0"/>
              <a:t>Challengers </a:t>
            </a:r>
            <a:r>
              <a:rPr lang="en-US" dirty="0"/>
              <a:t>use more negative ads than incumbents.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2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Advertising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dvertisements </a:t>
            </a:r>
            <a:r>
              <a:rPr lang="en-US" dirty="0"/>
              <a:t>to persuade people to change their opinions or </a:t>
            </a:r>
            <a:r>
              <a:rPr lang="en-US" dirty="0" smtClean="0"/>
              <a:t>behavior </a:t>
            </a:r>
            <a:r>
              <a:rPr lang="en-US" dirty="0"/>
              <a:t>rather than to sell them something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Issue advertising has increased since 1952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1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Presidential Campaign Spending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000" dirty="0" smtClean="0"/>
              <a:t>Source:  Mother Jones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err="1">
                <a:hlinkClick r:id="rId2"/>
              </a:rPr>
              <a:t>www.motherjones.com</a:t>
            </a:r>
            <a:r>
              <a:rPr lang="en-US" sz="2000" dirty="0">
                <a:hlinkClick r:id="rId2"/>
              </a:rPr>
              <a:t>/mojo/2012/02/historic-price-cost-presidential-elections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Barack </a:t>
            </a:r>
            <a:r>
              <a:rPr lang="en-US" dirty="0"/>
              <a:t>Obama spent $730 million getting to the White House in 2008—twice as much as George W. Bush spent 4 years earlier and more than 260 times what Abraham Lincoln spent in his first election (as measured in 2011 dollars)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Democratic Party candidate </a:t>
            </a:r>
            <a:r>
              <a:rPr lang="en-US" dirty="0">
                <a:hlinkClick r:id="rId3"/>
              </a:rPr>
              <a:t>Barack Obama</a:t>
            </a:r>
            <a:r>
              <a:rPr lang="en-US" dirty="0"/>
              <a:t> created a broad grassroots movement and a new method of campaigning by courting and mobilizing activists, donations, and voters through the Internet (see </a:t>
            </a:r>
            <a:r>
              <a:rPr lang="en-US" dirty="0">
                <a:hlinkClick r:id="rId4"/>
              </a:rPr>
              <a:t>grassroots fundraising</a:t>
            </a:r>
            <a:r>
              <a:rPr lang="en-US" dirty="0"/>
              <a:t>. It was part of a campaign that mobilized grassroots workers in every state. Obama also set fundraising records in more than one month by gaining support from a record-breaking number of individual small donors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Barack Obama's decline of public funding allowed him to raise as much as he wanted and spend as much as he wanted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29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Testimonial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 </a:t>
            </a:r>
            <a:r>
              <a:rPr lang="en-US" dirty="0"/>
              <a:t>written statement or letter affirming the character or </a:t>
            </a:r>
            <a:r>
              <a:rPr lang="en-US" dirty="0" smtClean="0"/>
              <a:t>value </a:t>
            </a:r>
            <a:r>
              <a:rPr lang="en-US" dirty="0"/>
              <a:t>of a person or thing.   </a:t>
            </a:r>
          </a:p>
        </p:txBody>
      </p:sp>
    </p:spTree>
    <p:extLst>
      <p:ext uri="{BB962C8B-B14F-4D97-AF65-F5344CB8AC3E}">
        <p14:creationId xmlns:p14="http://schemas.microsoft.com/office/powerpoint/2010/main" val="342414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any </a:t>
            </a:r>
            <a:r>
              <a:rPr lang="en-US" dirty="0"/>
              <a:t>one of the means of mass communication, such as </a:t>
            </a:r>
            <a:r>
              <a:rPr lang="en-US" dirty="0" smtClean="0"/>
              <a:t>television</a:t>
            </a:r>
            <a:r>
              <a:rPr lang="en-US" dirty="0"/>
              <a:t>, radio, newspapers, or the like.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40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Mudslinging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attempting </a:t>
            </a:r>
            <a:r>
              <a:rPr lang="en-US" dirty="0"/>
              <a:t>to soil the reputation of an opponent by hurling </a:t>
            </a:r>
            <a:r>
              <a:rPr lang="en-US" dirty="0" smtClean="0"/>
              <a:t>malicious </a:t>
            </a:r>
            <a:r>
              <a:rPr lang="en-US" dirty="0"/>
              <a:t>charges and accusations, especially in a political contest. </a:t>
            </a:r>
          </a:p>
        </p:txBody>
      </p:sp>
    </p:spTree>
    <p:extLst>
      <p:ext uri="{BB962C8B-B14F-4D97-AF65-F5344CB8AC3E}">
        <p14:creationId xmlns:p14="http://schemas.microsoft.com/office/powerpoint/2010/main" val="247418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Endorsement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 </a:t>
            </a:r>
            <a:r>
              <a:rPr lang="en-US" dirty="0"/>
              <a:t>statement given in support of a person or product, as in an </a:t>
            </a:r>
            <a:r>
              <a:rPr lang="en-US" dirty="0" smtClean="0"/>
              <a:t>advertisement </a:t>
            </a:r>
            <a:r>
              <a:rPr lang="en-US" dirty="0"/>
              <a:t>or political campaign. </a:t>
            </a:r>
          </a:p>
        </p:txBody>
      </p:sp>
    </p:spTree>
    <p:extLst>
      <p:ext uri="{BB962C8B-B14F-4D97-AF65-F5344CB8AC3E}">
        <p14:creationId xmlns:p14="http://schemas.microsoft.com/office/powerpoint/2010/main" val="230958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Bandwagon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an </a:t>
            </a:r>
            <a:r>
              <a:rPr lang="en-US" dirty="0"/>
              <a:t>increasingly popular or successful party, candidate, </a:t>
            </a:r>
            <a:r>
              <a:rPr lang="en-US" dirty="0" smtClean="0"/>
              <a:t>movement</a:t>
            </a:r>
            <a:r>
              <a:rPr lang="en-US" dirty="0"/>
              <a:t>, or cause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17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Medium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Plural--newspapers</a:t>
            </a:r>
            <a:r>
              <a:rPr lang="en-US" dirty="0"/>
              <a:t>, television, radio, and other means of </a:t>
            </a:r>
            <a:r>
              <a:rPr lang="en-US" dirty="0" smtClean="0"/>
              <a:t>mass </a:t>
            </a:r>
            <a:r>
              <a:rPr lang="en-US" dirty="0"/>
              <a:t>communication </a:t>
            </a:r>
            <a:r>
              <a:rPr lang="en-US" dirty="0" smtClean="0"/>
              <a:t>collectively.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33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freedom </a:t>
            </a:r>
            <a:r>
              <a:rPr lang="en-US" dirty="0"/>
              <a:t>from doubt or anxiety.  </a:t>
            </a:r>
          </a:p>
        </p:txBody>
      </p:sp>
    </p:spTree>
    <p:extLst>
      <p:ext uri="{BB962C8B-B14F-4D97-AF65-F5344CB8AC3E}">
        <p14:creationId xmlns:p14="http://schemas.microsoft.com/office/powerpoint/2010/main" val="37719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/>
          </a:p>
          <a:p>
            <a:pPr marL="0" indent="0" algn="ctr">
              <a:buNone/>
            </a:pPr>
            <a:r>
              <a:rPr lang="en-US" smtClean="0"/>
              <a:t>a </a:t>
            </a:r>
            <a:r>
              <a:rPr lang="en-US" dirty="0"/>
              <a:t>short phrase used to summarize a principle or political </a:t>
            </a:r>
            <a:r>
              <a:rPr lang="en-US"/>
              <a:t>message </a:t>
            </a:r>
            <a:r>
              <a:rPr lang="en-US" smtClean="0"/>
              <a:t>or </a:t>
            </a:r>
            <a:r>
              <a:rPr lang="en-US" dirty="0"/>
              <a:t>to advertise a product; motto</a:t>
            </a:r>
            <a:r>
              <a:rPr lang="en-US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7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376</Words>
  <Application>Microsoft Office PowerPoint</Application>
  <PresentationFormat>On-screen Show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Political Advertising  </vt:lpstr>
      <vt:lpstr>Testimonial </vt:lpstr>
      <vt:lpstr>Media</vt:lpstr>
      <vt:lpstr>Mudslinging</vt:lpstr>
      <vt:lpstr>Endorsement</vt:lpstr>
      <vt:lpstr>Bandwagon</vt:lpstr>
      <vt:lpstr>Medium </vt:lpstr>
      <vt:lpstr>Security</vt:lpstr>
      <vt:lpstr>Slogan</vt:lpstr>
      <vt:lpstr>Media Bias</vt:lpstr>
      <vt:lpstr>Effects of Negative Advertising</vt:lpstr>
      <vt:lpstr>Issue Advertising</vt:lpstr>
      <vt:lpstr>Presidential Campaign Spending </vt:lpstr>
    </vt:vector>
  </TitlesOfParts>
  <Company>Thurston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Advertising</dc:title>
  <dc:creator>Kara Clayton</dc:creator>
  <cp:lastModifiedBy>Ferris, Erin</cp:lastModifiedBy>
  <cp:revision>8</cp:revision>
  <dcterms:created xsi:type="dcterms:W3CDTF">2012-09-30T20:48:49Z</dcterms:created>
  <dcterms:modified xsi:type="dcterms:W3CDTF">2012-10-02T13:13:40Z</dcterms:modified>
</cp:coreProperties>
</file>